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12"/>
  </p:notesMasterIdLst>
  <p:handoutMasterIdLst>
    <p:handoutMasterId r:id="rId13"/>
  </p:handoutMasterIdLst>
  <p:sldIdLst>
    <p:sldId id="314" r:id="rId4"/>
    <p:sldId id="315" r:id="rId5"/>
    <p:sldId id="333" r:id="rId6"/>
    <p:sldId id="316" r:id="rId7"/>
    <p:sldId id="334" r:id="rId8"/>
    <p:sldId id="335" r:id="rId9"/>
    <p:sldId id="329" r:id="rId10"/>
    <p:sldId id="336" r:id="rId11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9">
          <p15:clr>
            <a:srgbClr val="A4A3A4"/>
          </p15:clr>
        </p15:guide>
        <p15:guide id="2" pos="28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F2"/>
    <a:srgbClr val="0072DF"/>
    <a:srgbClr val="00A1DD"/>
    <a:srgbClr val="F26F21"/>
    <a:srgbClr val="00B09B"/>
    <a:srgbClr val="01BFF1"/>
    <a:srgbClr val="00C1F4"/>
    <a:srgbClr val="FCAE17"/>
    <a:srgbClr val="003E81"/>
    <a:srgbClr val="284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17" autoAdjust="0"/>
    <p:restoredTop sz="96395" autoAdjust="0"/>
  </p:normalViewPr>
  <p:slideViewPr>
    <p:cSldViewPr showGuides="1">
      <p:cViewPr varScale="1">
        <p:scale>
          <a:sx n="154" d="100"/>
          <a:sy n="154" d="100"/>
        </p:scale>
        <p:origin x="690" y="144"/>
      </p:cViewPr>
      <p:guideLst>
        <p:guide orient="horz" pos="1779"/>
        <p:guide pos="2857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-2574" y="-84"/>
      </p:cViewPr>
      <p:guideLst>
        <p:guide orient="horz" pos="3110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DC348-601C-454D-AB3E-910BAD28013B}" type="datetimeFigureOut">
              <a:rPr lang="ru-RU" smtClean="0"/>
              <a:pPr/>
              <a:t>21.03.2024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6A673-6244-413F-8CDA-B4E2567210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871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0A9B3-28E9-401B-9D00-F78008353508}" type="datetimeFigureOut">
              <a:rPr lang="ru-RU" smtClean="0"/>
              <a:pPr/>
              <a:t>21.03.2024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02394-0B0A-4EDE-B9F5-8E02A1CBA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619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лож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E31CA50-4D02-42EE-B4EA-4F88587961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1" y="2830"/>
            <a:ext cx="9142497" cy="51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bg>
      <p:bgPr>
        <a:gradFill>
          <a:gsLst>
            <a:gs pos="0">
              <a:srgbClr val="0072DF"/>
            </a:gs>
            <a:gs pos="100000">
              <a:srgbClr val="003E8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D93D-F9B5-4A7A-8567-1C61FE40F3F3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441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bg>
      <p:bgPr>
        <a:solidFill>
          <a:srgbClr val="00B0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4CB-239E-4355-B891-05A612BCD219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330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bg>
      <p:bgPr>
        <a:solidFill>
          <a:srgbClr val="F26F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58B5-A929-41AC-A76E-99C5FDB10AF3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3406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bg>
      <p:bgPr>
        <a:solidFill>
          <a:srgbClr val="00C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4E2A-D822-4A4F-B6DA-5E97CDAA9F2A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1233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463" y="303497"/>
            <a:ext cx="7110566" cy="82809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2463" y="1311610"/>
            <a:ext cx="7110566" cy="33123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22ABC-F446-4C32-B396-3B4504EBC8E6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38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3098A-50EF-40CD-BDCD-3791B8F42B0D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51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2031690"/>
            <a:ext cx="7110566" cy="25202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2463" y="402492"/>
            <a:ext cx="7110566" cy="137717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B75B-3AFA-49E9-B7A9-2DE2C139D566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923678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1680" y="1347613"/>
            <a:ext cx="3513857" cy="3247009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94501-F38F-4042-9EA1-D7379B80EFB2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бъект 2"/>
          <p:cNvSpPr>
            <a:spLocks noGrp="1"/>
          </p:cNvSpPr>
          <p:nvPr>
            <p:ph sz="half" idx="13"/>
          </p:nvPr>
        </p:nvSpPr>
        <p:spPr>
          <a:xfrm>
            <a:off x="5306615" y="1354999"/>
            <a:ext cx="3513857" cy="3247009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0354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1680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0C49-EE9D-46BF-B6A2-B049B687DA5D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5310705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82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305E-DE6A-4729-BCFA-EDC1CB7A887A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345638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5310705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447E8-08E5-4BBA-B2B9-9568E2697E8E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345638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1275606"/>
            <a:ext cx="3513857" cy="3456384"/>
          </a:xfrm>
        </p:spPr>
        <p:txBody>
          <a:bodyPr anchor="ctr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530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03498"/>
            <a:ext cx="3888431" cy="8280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40982-2764-40A5-A15C-3F4B86BA9319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4932040" y="1131590"/>
            <a:ext cx="388843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67644" y="0"/>
            <a:ext cx="3220419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1275606"/>
            <a:ext cx="3892522" cy="3456384"/>
          </a:xfrm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9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 rot="18900000">
            <a:off x="2171244" y="3657969"/>
            <a:ext cx="4298221" cy="462694"/>
          </a:xfrm>
          <a:prstGeom prst="rect">
            <a:avLst/>
          </a:prstGeom>
          <a:solidFill>
            <a:srgbClr val="00B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 rot="18900000">
            <a:off x="5789896" y="3740667"/>
            <a:ext cx="1439398" cy="1439398"/>
          </a:xfrm>
          <a:prstGeom prst="rect">
            <a:avLst/>
          </a:prstGeom>
          <a:solidFill>
            <a:srgbClr val="00C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 rot="18900000">
            <a:off x="6922337" y="61547"/>
            <a:ext cx="1439398" cy="1439398"/>
          </a:xfrm>
          <a:prstGeom prst="rect">
            <a:avLst/>
          </a:prstGeom>
          <a:solidFill>
            <a:srgbClr val="F26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03498"/>
            <a:ext cx="3888431" cy="8280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A06B-CFDB-4B86-A38B-2382B61397EA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5148064" y="726825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  <p:custDataLst>
              <p:custData r:id="rId1"/>
            </p:custDataLst>
          </p:nvPr>
        </p:nvSpPr>
        <p:spPr>
          <a:xfrm>
            <a:off x="1691681" y="1275606"/>
            <a:ext cx="2169524" cy="2304256"/>
          </a:xfrm>
          <a:prstGeom prst="rect">
            <a:avLst/>
          </a:prstGeom>
          <a:solidFill>
            <a:schemeClr val="bg1"/>
          </a:solidFill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7"/>
          </p:nvPr>
        </p:nvSpPr>
        <p:spPr>
          <a:xfrm>
            <a:off x="7081842" y="-120031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4" name="Рисунок 2"/>
          <p:cNvSpPr>
            <a:spLocks noGrp="1"/>
          </p:cNvSpPr>
          <p:nvPr>
            <p:ph type="pic" idx="18"/>
          </p:nvPr>
        </p:nvSpPr>
        <p:spPr>
          <a:xfrm>
            <a:off x="7069596" y="265396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9"/>
          </p:nvPr>
        </p:nvSpPr>
        <p:spPr>
          <a:xfrm>
            <a:off x="3226532" y="265396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Прямоугольник 16"/>
          <p:cNvSpPr/>
          <p:nvPr userDrawn="1"/>
        </p:nvSpPr>
        <p:spPr>
          <a:xfrm rot="18900000">
            <a:off x="6476580" y="481077"/>
            <a:ext cx="673246" cy="45719"/>
          </a:xfrm>
          <a:prstGeom prst="rect">
            <a:avLst/>
          </a:prstGeom>
          <a:solidFill>
            <a:srgbClr val="00B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76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1" y="1544381"/>
            <a:ext cx="2772308" cy="101410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C0A6-26FC-4C6C-BC8C-69760912FB24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4588063" y="0"/>
            <a:ext cx="2252189" cy="2571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  <p:custDataLst>
              <p:custData r:id="rId1"/>
            </p:custDataLst>
          </p:nvPr>
        </p:nvSpPr>
        <p:spPr>
          <a:xfrm>
            <a:off x="1691680" y="2666497"/>
            <a:ext cx="2700299" cy="920638"/>
          </a:xfrm>
          <a:prstGeom prst="rect">
            <a:avLst/>
          </a:prstGeom>
          <a:solidFill>
            <a:schemeClr val="bg1"/>
          </a:solidFill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Рисунок 2"/>
          <p:cNvSpPr>
            <a:spLocks noGrp="1"/>
          </p:cNvSpPr>
          <p:nvPr>
            <p:ph type="pic" idx="16"/>
          </p:nvPr>
        </p:nvSpPr>
        <p:spPr>
          <a:xfrm>
            <a:off x="4588063" y="2643758"/>
            <a:ext cx="4555937" cy="24997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0" name="Рисунок 2"/>
          <p:cNvSpPr>
            <a:spLocks noGrp="1"/>
          </p:cNvSpPr>
          <p:nvPr>
            <p:ph type="pic" idx="17"/>
          </p:nvPr>
        </p:nvSpPr>
        <p:spPr>
          <a:xfrm>
            <a:off x="6912768" y="0"/>
            <a:ext cx="2231232" cy="2571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437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C57F-92A9-472B-88B9-AEB59DD80E27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8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B3B26-30B4-4EE7-B25A-597A156C8368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5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303498"/>
            <a:ext cx="2627509" cy="154817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2463" y="1923678"/>
            <a:ext cx="2627509" cy="26709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4CC1-A8EA-4A67-8857-B875F9F15488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half" idx="13"/>
          </p:nvPr>
        </p:nvSpPr>
        <p:spPr>
          <a:xfrm>
            <a:off x="4588063" y="303497"/>
            <a:ext cx="4232409" cy="4298511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1432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3478843"/>
            <a:ext cx="5486400" cy="425054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39652" y="87474"/>
            <a:ext cx="7596844" cy="3276363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2463" y="3975906"/>
            <a:ext cx="5486400" cy="60364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85FE-7502-42DD-9C99-22230E224817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49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03498"/>
            <a:ext cx="7128792" cy="828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1680" y="1311610"/>
            <a:ext cx="7128792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74737" y="4803998"/>
            <a:ext cx="2133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CA5BB6B-C98F-474E-9E24-4E0F1BBFF726}" type="datetime1">
              <a:rPr lang="ru-RU" smtClean="0"/>
              <a:pPr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92463" y="4803998"/>
            <a:ext cx="2895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70981" y="4803998"/>
            <a:ext cx="432048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31AC4C0-C0A6-4B97-BFEC-E7A1BCAE85B9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-2110"/>
            <a:ext cx="1350987" cy="51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1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6" r:id="rId3"/>
    <p:sldLayoutId id="2147483667" r:id="rId4"/>
    <p:sldLayoutId id="2147483668" r:id="rId5"/>
    <p:sldLayoutId id="2147483649" r:id="rId6"/>
    <p:sldLayoutId id="2147483650" r:id="rId7"/>
    <p:sldLayoutId id="2147483651" r:id="rId8"/>
    <p:sldLayoutId id="2147483652" r:id="rId9"/>
    <p:sldLayoutId id="2147483661" r:id="rId10"/>
    <p:sldLayoutId id="2147483662" r:id="rId11"/>
    <p:sldLayoutId id="2147483663" r:id="rId12"/>
    <p:sldLayoutId id="2147483664" r:id="rId13"/>
    <p:sldLayoutId id="2147483669" r:id="rId14"/>
    <p:sldLayoutId id="2147483670" r:id="rId15"/>
    <p:sldLayoutId id="2147483654" r:id="rId16"/>
    <p:sldLayoutId id="2147483655" r:id="rId17"/>
    <p:sldLayoutId id="2147483656" r:id="rId18"/>
    <p:sldLayoutId id="2147483657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rgbClr val="003E8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natalya.politsovet@mail.ru" TargetMode="External"/><Relationship Id="rId2" Type="http://schemas.openxmlformats.org/officeDocument/2006/relationships/hyperlink" Target="mailto:stalevskaya-galina@yandex.ru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mailto:sch29-ptz@yandex.ru" TargetMode="External"/><Relationship Id="rId4" Type="http://schemas.openxmlformats.org/officeDocument/2006/relationships/hyperlink" Target="mailto:senya-flyu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67644" y="1311610"/>
            <a:ext cx="7560840" cy="2016225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Open Sans Semibold"/>
              </a:rPr>
              <a:t>«Из опыта профориентационной работы </a:t>
            </a:r>
            <a:r>
              <a:rPr lang="ru-RU" sz="2800" dirty="0" smtClean="0">
                <a:latin typeface="Open Sans Semibold"/>
              </a:rPr>
              <a:t>          по </a:t>
            </a:r>
            <a:r>
              <a:rPr lang="ru-RU" sz="2800" dirty="0">
                <a:latin typeface="Open Sans Semibold"/>
              </a:rPr>
              <a:t>созданию </a:t>
            </a:r>
            <a:r>
              <a:rPr lang="ru-RU" sz="2800" dirty="0" smtClean="0">
                <a:latin typeface="Open Sans Semibold"/>
              </a:rPr>
              <a:t>                               </a:t>
            </a:r>
            <a:r>
              <a:rPr lang="ru-RU" sz="2800" dirty="0" err="1" smtClean="0">
                <a:latin typeface="Open Sans Semibold"/>
              </a:rPr>
              <a:t>предпрофильных</a:t>
            </a:r>
            <a:r>
              <a:rPr lang="ru-RU" sz="2800" dirty="0" smtClean="0">
                <a:latin typeface="Open Sans Semibold"/>
              </a:rPr>
              <a:t> </a:t>
            </a:r>
            <a:r>
              <a:rPr lang="ru-RU" sz="2800" dirty="0">
                <a:latin typeface="Open Sans Semibold"/>
              </a:rPr>
              <a:t>и профильных классов </a:t>
            </a:r>
            <a:r>
              <a:rPr lang="ru-RU" sz="2800" dirty="0" err="1" smtClean="0">
                <a:latin typeface="Open Sans Semibold"/>
              </a:rPr>
              <a:t>инженерно</a:t>
            </a:r>
            <a:r>
              <a:rPr lang="ru-RU" sz="2800" dirty="0" smtClean="0">
                <a:latin typeface="Open Sans Semibold"/>
              </a:rPr>
              <a:t> </a:t>
            </a:r>
            <a:r>
              <a:rPr lang="ru-RU" sz="2800" dirty="0">
                <a:latin typeface="Open Sans Semibold"/>
              </a:rPr>
              <a:t>- железнодорожной направленности»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1871700" y="159482"/>
            <a:ext cx="6283256" cy="68407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>
                <a:latin typeface="Open Sans Semibold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dirty="0">
                <a:latin typeface="Open Sans Semibold"/>
              </a:rPr>
              <a:t>Петрозаводского городского округа </a:t>
            </a:r>
          </a:p>
          <a:p>
            <a:pPr algn="ctr"/>
            <a:r>
              <a:rPr lang="ru-RU" dirty="0">
                <a:latin typeface="Open Sans Semibold"/>
              </a:rPr>
              <a:t>«Средняя общеобразовательная школа № 29 им. </a:t>
            </a:r>
            <a:r>
              <a:rPr lang="ru-RU" dirty="0" err="1">
                <a:latin typeface="Open Sans Semibold"/>
              </a:rPr>
              <a:t>Сепсяковой</a:t>
            </a:r>
            <a:r>
              <a:rPr lang="ru-RU" dirty="0">
                <a:latin typeface="Open Sans Semibold"/>
              </a:rPr>
              <a:t> Т.Ф.»</a:t>
            </a:r>
            <a:endParaRPr lang="ru-RU" sz="1000" i="1" dirty="0">
              <a:latin typeface="Open Sans Semibold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D455E7E-FF25-449B-B898-165AA9E02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211" y="-249919"/>
            <a:ext cx="1692995" cy="176419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19C0450-705F-4D6B-AD16-223D923B73FC}"/>
              </a:ext>
            </a:extLst>
          </p:cNvPr>
          <p:cNvSpPr/>
          <p:nvPr/>
        </p:nvSpPr>
        <p:spPr>
          <a:xfrm>
            <a:off x="3095836" y="4083918"/>
            <a:ext cx="42124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chemeClr val="bg1"/>
                </a:solidFill>
                <a:latin typeface="Open Sans Semibold"/>
              </a:rPr>
              <a:t>Сталевская</a:t>
            </a:r>
            <a:r>
              <a:rPr lang="ru-RU" sz="1600" b="1" dirty="0">
                <a:solidFill>
                  <a:schemeClr val="bg1"/>
                </a:solidFill>
                <a:latin typeface="Open Sans Semibold"/>
              </a:rPr>
              <a:t> Галина Григорьевна,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Open Sans Semibold"/>
              </a:rPr>
              <a:t>Директор МБОУ «Средняя школа №29»</a:t>
            </a:r>
          </a:p>
        </p:txBody>
      </p:sp>
    </p:spTree>
    <p:extLst>
      <p:ext uri="{BB962C8B-B14F-4D97-AF65-F5344CB8AC3E}">
        <p14:creationId xmlns:p14="http://schemas.microsoft.com/office/powerpoint/2010/main" val="27997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70981" y="4767994"/>
            <a:ext cx="432048" cy="216024"/>
          </a:xfrm>
        </p:spPr>
        <p:txBody>
          <a:bodyPr/>
          <a:lstStyle/>
          <a:p>
            <a:fld id="{40601B83-8D4A-48A8-8415-B92BF05CF72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69659" y="-671"/>
            <a:ext cx="8229600" cy="1210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rgbClr val="003E8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</a:rPr>
              <a:t>Актуальность направления представляемой профориентационной деятельности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D3DF0FA-78FF-40ED-823B-21353652F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-236562"/>
            <a:ext cx="1692995" cy="176419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3402F16-2512-48C4-B353-076770D8E85C}"/>
              </a:ext>
            </a:extLst>
          </p:cNvPr>
          <p:cNvSpPr/>
          <p:nvPr/>
        </p:nvSpPr>
        <p:spPr>
          <a:xfrm>
            <a:off x="1691680" y="1167594"/>
            <a:ext cx="71113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dirty="0" smtClean="0">
                <a:latin typeface="Open Sans Semibold"/>
              </a:rPr>
              <a:t>Изменение социально-экономической ситуации </a:t>
            </a:r>
            <a:r>
              <a:rPr lang="ru-RU" dirty="0">
                <a:latin typeface="Open Sans Semibold"/>
              </a:rPr>
              <a:t>в стране – </a:t>
            </a:r>
            <a:r>
              <a:rPr lang="ru-RU" dirty="0" smtClean="0">
                <a:latin typeface="Open Sans Semibold"/>
              </a:rPr>
              <a:t>изменение рынка </a:t>
            </a:r>
            <a:r>
              <a:rPr lang="ru-RU" dirty="0">
                <a:latin typeface="Open Sans Semibold"/>
              </a:rPr>
              <a:t>труда.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ru-RU" dirty="0">
              <a:latin typeface="Open Sans Semibold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dirty="0">
                <a:latin typeface="Open Sans Semibold"/>
              </a:rPr>
              <a:t>Выбор профессии – важнейший вопрос </a:t>
            </a:r>
            <a:r>
              <a:rPr lang="ru-RU" dirty="0" smtClean="0">
                <a:latin typeface="Open Sans Semibold"/>
              </a:rPr>
              <a:t>                                            для </a:t>
            </a:r>
            <a:r>
              <a:rPr lang="ru-RU" dirty="0">
                <a:latin typeface="Open Sans Semibold"/>
              </a:rPr>
              <a:t>старшеклассников и  выпускников школы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latin typeface="Open Sans Semibold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dirty="0" smtClean="0">
                <a:latin typeface="Open Sans Semibold"/>
              </a:rPr>
              <a:t>Потребность </a:t>
            </a:r>
            <a:r>
              <a:rPr lang="ru-RU" dirty="0">
                <a:latin typeface="Open Sans Semibold"/>
              </a:rPr>
              <a:t>в категории школьников, мотивированных </a:t>
            </a:r>
            <a:r>
              <a:rPr lang="ru-RU" dirty="0" smtClean="0">
                <a:latin typeface="Open Sans Semibold"/>
              </a:rPr>
              <a:t>                 на </a:t>
            </a:r>
            <a:r>
              <a:rPr lang="ru-RU" dirty="0">
                <a:latin typeface="Open Sans Semibold"/>
              </a:rPr>
              <a:t>получение профессий и специальностей в области железнодорожного </a:t>
            </a:r>
            <a:r>
              <a:rPr lang="ru-RU" dirty="0" smtClean="0">
                <a:latin typeface="Open Sans Semibold"/>
              </a:rPr>
              <a:t>транспорта, </a:t>
            </a:r>
            <a:r>
              <a:rPr lang="ru-RU" dirty="0">
                <a:latin typeface="Open Sans Semibold"/>
              </a:rPr>
              <a:t>как наиболее </a:t>
            </a:r>
            <a:r>
              <a:rPr lang="ru-RU" dirty="0" smtClean="0">
                <a:latin typeface="Open Sans Semibold"/>
              </a:rPr>
              <a:t>устойчивой </a:t>
            </a:r>
            <a:r>
              <a:rPr lang="ru-RU" dirty="0">
                <a:latin typeface="Open Sans Semibold"/>
              </a:rPr>
              <a:t>отрасли промышленности</a:t>
            </a:r>
            <a:r>
              <a:rPr lang="ru-RU" dirty="0" smtClean="0">
                <a:latin typeface="Open Sans Semibold"/>
              </a:rPr>
              <a:t>. </a:t>
            </a:r>
            <a:endParaRPr lang="ru-RU" dirty="0">
              <a:latin typeface="Open Sans Semibold"/>
            </a:endParaRPr>
          </a:p>
        </p:txBody>
      </p:sp>
      <p:pic>
        <p:nvPicPr>
          <p:cNvPr id="22" name="Picture 5" descr="C:\Users\User\Desktop\dac070e9-505f-45f6-94c9-fa989abadfa9.jpg">
            <a:extLst>
              <a:ext uri="{FF2B5EF4-FFF2-40B4-BE49-F238E27FC236}">
                <a16:creationId xmlns:a16="http://schemas.microsoft.com/office/drawing/2014/main" xmlns="" id="{D9E9B369-0752-49D4-B083-580138A25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371127"/>
            <a:ext cx="1395759" cy="7937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40036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E9795F-920F-4D9E-BC25-619FD9131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2507" y="465515"/>
            <a:ext cx="7290586" cy="8280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</a:rPr>
              <a:t>Идеи реализации профориентационной деятельности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0A61BDF-93C0-4B29-9CB9-E971647A1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2463" y="1351032"/>
            <a:ext cx="7110566" cy="2912906"/>
          </a:xfrm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latin typeface="Open Sans Semibold"/>
              </a:rPr>
              <a:t>формирование у учащихся школы представлений о ценности инженерного труда, ранняя профессиональная ориентация </a:t>
            </a:r>
            <a:r>
              <a:rPr lang="ru-RU" dirty="0" smtClean="0">
                <a:latin typeface="Open Sans Semibold"/>
              </a:rPr>
              <a:t>                        на </a:t>
            </a:r>
            <a:r>
              <a:rPr lang="ru-RU" dirty="0">
                <a:latin typeface="Open Sans Semibold"/>
              </a:rPr>
              <a:t>железнодорожные профессии;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latin typeface="Open Sans Semibold"/>
              </a:rPr>
              <a:t>ознакомление с историей, корпоративной культурой и перспективами развития железнодорожного транспорта, с особенностями специальностей и профессий, востребованных в ОАО «РЖД», в том числе с привлечением специалистов Октябрьской железной дороги, а также преподавателей ПГУПС;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latin typeface="Open Sans Semibold"/>
              </a:rPr>
              <a:t>реализация дополнительных общеразвивающих программ, мотивирующих учащихся для последующей работы в ОАО «РЖД»; </a:t>
            </a:r>
          </a:p>
          <a:p>
            <a:endParaRPr lang="ru-RU" dirty="0">
              <a:latin typeface="Open Sans Semibold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C541D9-391D-4D39-A018-5817AF8F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4EF9F24-5CAC-4BE3-B311-A85B2B82E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-236562"/>
            <a:ext cx="1692995" cy="1764196"/>
          </a:xfrm>
          <a:prstGeom prst="rect">
            <a:avLst/>
          </a:prstGeom>
        </p:spPr>
      </p:pic>
      <p:pic>
        <p:nvPicPr>
          <p:cNvPr id="6" name="Picture 3" descr="C:\Users\User\Desktop\5856f388a0575e2255c377047e18be1f.png">
            <a:extLst>
              <a:ext uri="{FF2B5EF4-FFF2-40B4-BE49-F238E27FC236}">
                <a16:creationId xmlns:a16="http://schemas.microsoft.com/office/drawing/2014/main" xmlns="" id="{C93EE772-1372-459F-96BB-E5F60001C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6919" y="4011634"/>
            <a:ext cx="1046065" cy="1046065"/>
          </a:xfrm>
          <a:prstGeom prst="rect">
            <a:avLst/>
          </a:prstGeom>
          <a:noFill/>
        </p:spPr>
      </p:pic>
      <p:pic>
        <p:nvPicPr>
          <p:cNvPr id="7" name="Picture 5" descr="C:\Users\User\Desktop\dac070e9-505f-45f6-94c9-fa989abadfa9.jpg">
            <a:extLst>
              <a:ext uri="{FF2B5EF4-FFF2-40B4-BE49-F238E27FC236}">
                <a16:creationId xmlns:a16="http://schemas.microsoft.com/office/drawing/2014/main" xmlns="" id="{3FD0FDE9-E252-43D4-8F3F-3877F57BC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0132" y="4152418"/>
            <a:ext cx="1377279" cy="7736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960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20533" y="332823"/>
            <a:ext cx="74168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200" dirty="0">
                <a:solidFill>
                  <a:srgbClr val="003E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  <a:ea typeface="+mj-ea"/>
                <a:cs typeface="+mj-cs"/>
              </a:rPr>
              <a:t>Идея реализации профориентационной</a:t>
            </a:r>
          </a:p>
          <a:p>
            <a:pPr algn="ctr">
              <a:spcBef>
                <a:spcPct val="0"/>
              </a:spcBef>
            </a:pPr>
            <a:r>
              <a:rPr lang="ru-RU" sz="2200" dirty="0">
                <a:solidFill>
                  <a:srgbClr val="003E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  <a:ea typeface="+mj-ea"/>
                <a:cs typeface="+mj-cs"/>
              </a:rPr>
              <a:t> деятельности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A80BA9F-0AAF-4AEE-BE6D-097A03680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524" y="-164554"/>
            <a:ext cx="1692995" cy="176419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A951810-A5F8-4F64-AEBA-6C4C83F5C508}"/>
              </a:ext>
            </a:extLst>
          </p:cNvPr>
          <p:cNvSpPr/>
          <p:nvPr/>
        </p:nvSpPr>
        <p:spPr>
          <a:xfrm>
            <a:off x="1945592" y="1798969"/>
            <a:ext cx="7090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повышение качества подготовки учащихся, </a:t>
            </a:r>
            <a:r>
              <a:rPr lang="ru-RU" sz="1600" dirty="0" smtClean="0">
                <a:latin typeface="Open Sans Semibold"/>
              </a:rPr>
              <a:t>обеспечивающего </a:t>
            </a:r>
            <a:r>
              <a:rPr lang="ru-RU" sz="1600" dirty="0">
                <a:latin typeface="Open Sans Semibold"/>
              </a:rPr>
              <a:t>их конкурентоспособность при поступлении в ПГУПС и его филиалы.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обучение в инженерно-железнодорожных классах </a:t>
            </a:r>
            <a:r>
              <a:rPr lang="ru-RU" sz="1600" dirty="0" smtClean="0">
                <a:latin typeface="Open Sans Semibold"/>
              </a:rPr>
              <a:t>с использованием учебного материала </a:t>
            </a:r>
            <a:r>
              <a:rPr lang="ru-RU" sz="1600" dirty="0">
                <a:latin typeface="Open Sans Semibold"/>
              </a:rPr>
              <a:t>прикладной направленности при </a:t>
            </a:r>
            <a:r>
              <a:rPr lang="ru-RU" sz="1600" dirty="0" smtClean="0">
                <a:latin typeface="Open Sans Semibold"/>
              </a:rPr>
              <a:t>обязательной </a:t>
            </a:r>
            <a:r>
              <a:rPr lang="ru-RU" sz="1600" dirty="0">
                <a:latin typeface="Open Sans Semibold"/>
              </a:rPr>
              <a:t>реализации ФГОС </a:t>
            </a:r>
            <a:r>
              <a:rPr lang="ru-RU" sz="1600" dirty="0" smtClean="0">
                <a:latin typeface="Open Sans Semibold"/>
              </a:rPr>
              <a:t> с углубленной подготовкой  </a:t>
            </a:r>
            <a:r>
              <a:rPr lang="ru-RU" sz="1600" dirty="0">
                <a:latin typeface="Open Sans Semibold"/>
              </a:rPr>
              <a:t>по    предметам технического профиля;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сопровождение реализации образовательной программы ПГУПС.</a:t>
            </a:r>
          </a:p>
        </p:txBody>
      </p:sp>
    </p:spTree>
    <p:extLst>
      <p:ext uri="{BB962C8B-B14F-4D97-AF65-F5344CB8AC3E}">
        <p14:creationId xmlns:p14="http://schemas.microsoft.com/office/powerpoint/2010/main" val="96415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C7CD79-8CA3-41B5-8DF8-527EC4EA5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5991" y="493339"/>
            <a:ext cx="7110566" cy="82809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</a:rPr>
              <a:t>Результаты профориентационной деятельности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5E179B0-E8D2-4A99-8319-DF73BDC1A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9277" y="1280665"/>
            <a:ext cx="7323993" cy="3590578"/>
          </a:xfrm>
        </p:spPr>
        <p:txBody>
          <a:bodyPr>
            <a:normAutofit fontScale="925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Open Sans Semibold"/>
              </a:rPr>
              <a:t>Реализация дополнительной программы </a:t>
            </a:r>
            <a:r>
              <a:rPr lang="ru-RU" b="1" i="1" dirty="0">
                <a:latin typeface="Open Sans Semibold"/>
              </a:rPr>
              <a:t>«Юный железнодорожник» </a:t>
            </a:r>
            <a:r>
              <a:rPr lang="ru-RU" b="1" i="1" dirty="0" smtClean="0">
                <a:latin typeface="Open Sans Semibold"/>
              </a:rPr>
              <a:t>                 </a:t>
            </a:r>
            <a:r>
              <a:rPr lang="ru-RU" dirty="0" smtClean="0">
                <a:latin typeface="Open Sans Semibold"/>
              </a:rPr>
              <a:t>в </a:t>
            </a:r>
            <a:r>
              <a:rPr lang="ru-RU" dirty="0">
                <a:latin typeface="Open Sans Semibold"/>
              </a:rPr>
              <a:t>5-7-х классах (преподаватель К.В. Тарасова),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Open Sans Semibold"/>
              </a:rPr>
              <a:t>Изучение физики и математики с ориентацией на железнодорожный транспорт – образовательные модули дополнительных программ     </a:t>
            </a:r>
            <a:r>
              <a:rPr lang="ru-RU" b="1" i="1" dirty="0">
                <a:latin typeface="Open Sans Semibold"/>
              </a:rPr>
              <a:t>«Страна железных дорог» </a:t>
            </a:r>
            <a:r>
              <a:rPr lang="ru-RU" dirty="0">
                <a:latin typeface="Open Sans Semibold"/>
              </a:rPr>
              <a:t>8-9 классы (преподаватель Тарасова К.В.),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latin typeface="Open Sans Semibold"/>
              </a:rPr>
              <a:t>«Физика на железнодорожном транспорте»</a:t>
            </a:r>
            <a:r>
              <a:rPr lang="ru-RU" dirty="0">
                <a:latin typeface="Open Sans Semibold"/>
              </a:rPr>
              <a:t> </a:t>
            </a:r>
            <a:r>
              <a:rPr lang="ru-RU" dirty="0" smtClean="0">
                <a:latin typeface="Open Sans Semibold"/>
              </a:rPr>
              <a:t>                                   (</a:t>
            </a:r>
            <a:r>
              <a:rPr lang="ru-RU" dirty="0">
                <a:latin typeface="Open Sans Semibold"/>
              </a:rPr>
              <a:t>преподаватель Ульянов А.Н.),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latin typeface="Open Sans Semibold"/>
              </a:rPr>
              <a:t>«Математика на железнодорожном транспорте» </a:t>
            </a:r>
            <a:r>
              <a:rPr lang="ru-RU" dirty="0">
                <a:latin typeface="Open Sans Semibold"/>
              </a:rPr>
              <a:t>и</a:t>
            </a:r>
            <a:r>
              <a:rPr lang="ru-RU" b="1" i="1" dirty="0">
                <a:latin typeface="Open Sans Semibold"/>
              </a:rPr>
              <a:t> </a:t>
            </a:r>
            <a:r>
              <a:rPr lang="ru-RU" b="1" i="1" dirty="0" smtClean="0">
                <a:latin typeface="Open Sans Semibold"/>
              </a:rPr>
              <a:t>                   «</a:t>
            </a:r>
            <a:r>
              <a:rPr lang="ru-RU" b="1" i="1" dirty="0">
                <a:latin typeface="Open Sans Semibold"/>
              </a:rPr>
              <a:t>Информатика на железнодорожном транспорте» </a:t>
            </a:r>
            <a:r>
              <a:rPr lang="ru-RU" b="1" i="1" dirty="0" smtClean="0">
                <a:latin typeface="Open Sans Semibold"/>
              </a:rPr>
              <a:t>                   </a:t>
            </a:r>
            <a:r>
              <a:rPr lang="ru-RU" dirty="0" smtClean="0">
                <a:latin typeface="Open Sans Semibold"/>
              </a:rPr>
              <a:t>(</a:t>
            </a:r>
            <a:r>
              <a:rPr lang="ru-RU" dirty="0">
                <a:latin typeface="Open Sans Semibold"/>
              </a:rPr>
              <a:t>преподаватель Трифонова Е.Ю.).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D910E0E-6E0E-4137-9310-52AB8B094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9F0FF48-8C29-4C2B-A990-44A4BD31C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-236562"/>
            <a:ext cx="1692995" cy="176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7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F2DF0C-AA34-43DB-A9C2-58D8C6D9C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2463" y="231490"/>
            <a:ext cx="7110566" cy="828093"/>
          </a:xfrm>
        </p:spPr>
        <p:txBody>
          <a:bodyPr>
            <a:normAutofit/>
          </a:bodyPr>
          <a:lstStyle/>
          <a:p>
            <a:pPr algn="ctr"/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</a:rPr>
              <a:t>Позитивные изменения в области профориентационной деятельности ОУ</a:t>
            </a:r>
            <a:endParaRPr lang="ru-RU" sz="2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4D4DCC-7447-459B-8D66-7819BF93E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2463" y="1203598"/>
            <a:ext cx="7110566" cy="331236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Open Sans Semibold"/>
              </a:rPr>
              <a:t>Создание тематического кабинета РЖД на базе </a:t>
            </a:r>
            <a:r>
              <a:rPr lang="ru-RU" dirty="0" err="1">
                <a:latin typeface="Open Sans Semibold"/>
              </a:rPr>
              <a:t>МОУ«Средняя</a:t>
            </a:r>
            <a:r>
              <a:rPr lang="ru-RU" dirty="0">
                <a:latin typeface="Open Sans Semibold"/>
              </a:rPr>
              <a:t> школа № 29»;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err="1">
                <a:latin typeface="Open Sans Semibold"/>
              </a:rPr>
              <a:t>Предуниверсариум</a:t>
            </a:r>
            <a:r>
              <a:rPr lang="ru-RU" dirty="0">
                <a:latin typeface="Open Sans Semibold"/>
              </a:rPr>
              <a:t> 10-11 классы;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latin typeface="Open Sans Semibold"/>
              </a:rPr>
              <a:t>Организация занятий </a:t>
            </a:r>
            <a:r>
              <a:rPr lang="ru-RU" dirty="0">
                <a:latin typeface="Open Sans Semibold"/>
              </a:rPr>
              <a:t>по моделированию и конструированию </a:t>
            </a:r>
            <a:r>
              <a:rPr lang="ru-RU" dirty="0" smtClean="0">
                <a:latin typeface="Open Sans Semibold"/>
              </a:rPr>
              <a:t>                       по </a:t>
            </a:r>
            <a:r>
              <a:rPr lang="ru-RU" dirty="0">
                <a:latin typeface="Open Sans Semibold"/>
              </a:rPr>
              <a:t>тематике железнодорожного транспорта;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Open Sans Semibold"/>
              </a:rPr>
              <a:t>В рамках реализации программы «Юный железнодорожник» </a:t>
            </a:r>
            <a:r>
              <a:rPr lang="ru-RU" dirty="0" smtClean="0">
                <a:latin typeface="Open Sans Semibold"/>
              </a:rPr>
              <a:t>посещение </a:t>
            </a:r>
            <a:r>
              <a:rPr lang="ru-RU" dirty="0">
                <a:latin typeface="Open Sans Semibold"/>
              </a:rPr>
              <a:t>«</a:t>
            </a:r>
            <a:r>
              <a:rPr lang="ru-RU" dirty="0" smtClean="0">
                <a:latin typeface="Open Sans Semibold"/>
              </a:rPr>
              <a:t>Музея </a:t>
            </a:r>
            <a:r>
              <a:rPr lang="ru-RU" dirty="0">
                <a:latin typeface="Open Sans Semibold"/>
              </a:rPr>
              <a:t>РЖД» в Петрозаводском колледже железнодорожного транспорта, </a:t>
            </a:r>
            <a:r>
              <a:rPr lang="ru-RU" dirty="0" smtClean="0">
                <a:latin typeface="Open Sans Semibold"/>
              </a:rPr>
              <a:t>учебных аудиторий </a:t>
            </a:r>
            <a:r>
              <a:rPr lang="ru-RU" dirty="0">
                <a:latin typeface="Open Sans Semibold"/>
              </a:rPr>
              <a:t>и мастерских филиала ПГУПС, </a:t>
            </a:r>
            <a:r>
              <a:rPr lang="ru-RU" dirty="0" smtClean="0">
                <a:latin typeface="Open Sans Semibold"/>
              </a:rPr>
              <a:t>экскурсии </a:t>
            </a:r>
            <a:r>
              <a:rPr lang="ru-RU" dirty="0">
                <a:latin typeface="Open Sans Semibold"/>
              </a:rPr>
              <a:t>в Локомотивное депо г. Петрозаводска.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9666EEB-BB71-4053-8BED-E8B0C1C8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Picture 4" descr="D:\ТЕХНОКРАТ\неделя без турникетов 10-15 апреля\29 сош\20230411_131640.jpg">
            <a:extLst>
              <a:ext uri="{FF2B5EF4-FFF2-40B4-BE49-F238E27FC236}">
                <a16:creationId xmlns:a16="http://schemas.microsoft.com/office/drawing/2014/main" xmlns="" id="{73D498D4-90AD-4AD4-8AFA-5B21D7CDC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377" y="3952403"/>
            <a:ext cx="1764196" cy="1127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584571D-54C6-4532-8E12-82B617762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8" y="-236562"/>
            <a:ext cx="1692995" cy="176419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3283098E-A1C5-4B8E-B406-844711277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52403"/>
            <a:ext cx="1764196" cy="112712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D555E811-FB47-4DEC-9FD8-6CD1BAE45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632" y="3952403"/>
            <a:ext cx="1764195" cy="113155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32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7882"/>
            <a:ext cx="5292588" cy="828092"/>
          </a:xfrm>
        </p:spPr>
        <p:txBody>
          <a:bodyPr>
            <a:normAutofit/>
          </a:bodyPr>
          <a:lstStyle/>
          <a:p>
            <a:pPr algn="ctr"/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</a:rPr>
              <a:t>Практическая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/>
              </a:rPr>
              <a:t> значимость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970CF0E-E1BA-4B7F-8825-FB886906D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-236562"/>
            <a:ext cx="1692995" cy="17641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586D606-B722-45CA-880E-4BB098091216}"/>
              </a:ext>
            </a:extLst>
          </p:cNvPr>
          <p:cNvPicPr>
            <a:picLocks noGrp="1" noChangeAspect="1"/>
          </p:cNvPicPr>
          <p:nvPr>
            <p:ph type="pic" idx="19"/>
          </p:nvPr>
        </p:nvPicPr>
        <p:blipFill>
          <a:blip r:embed="rId3"/>
          <a:srcRect t="14891" b="14891"/>
          <a:stretch>
            <a:fillRect/>
          </a:stretch>
        </p:blipFill>
        <p:spPr/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F9871FFF-CC4E-47D4-A3AC-16D3E0D3C64A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 t="12519" b="12519"/>
          <a:stretch>
            <a:fillRect/>
          </a:stretch>
        </p:blipFill>
        <p:spPr/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B1E17585-C436-4FC2-895B-3254414D7919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5"/>
          <a:srcRect l="19295" r="19295"/>
          <a:stretch>
            <a:fillRect/>
          </a:stretch>
        </p:blipFill>
        <p:spPr/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480669C9-10D0-4044-9FDC-9A6014527FEE}"/>
              </a:ext>
            </a:extLst>
          </p:cNvPr>
          <p:cNvSpPr/>
          <p:nvPr/>
        </p:nvSpPr>
        <p:spPr>
          <a:xfrm>
            <a:off x="1447552" y="848248"/>
            <a:ext cx="42765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Подготовка к экзаменам по ОГЭ и ЕГЭ</a:t>
            </a:r>
          </a:p>
          <a:p>
            <a:endParaRPr lang="ru-RU" sz="1600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Выбор для поступления в  образовательные учреждения РЖД</a:t>
            </a:r>
          </a:p>
          <a:p>
            <a:endParaRPr lang="ru-RU" sz="1600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Инженерные каникулы,</a:t>
            </a:r>
            <a:br>
              <a:rPr lang="ru-RU" sz="1600" dirty="0">
                <a:latin typeface="Open Sans Semibold"/>
              </a:rPr>
            </a:br>
            <a:r>
              <a:rPr lang="ru-RU" sz="1600" dirty="0">
                <a:latin typeface="Open Sans Semibold"/>
              </a:rPr>
              <a:t>мастер-классы</a:t>
            </a:r>
          </a:p>
          <a:p>
            <a:endParaRPr lang="ru-RU" sz="1600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И</a:t>
            </a:r>
            <a:r>
              <a:rPr lang="ru-RU" sz="1600" dirty="0" smtClean="0">
                <a:latin typeface="Open Sans Semibold"/>
              </a:rPr>
              <a:t>гровые </a:t>
            </a:r>
            <a:r>
              <a:rPr lang="ru-RU" sz="1600" dirty="0">
                <a:latin typeface="Open Sans Semibold"/>
              </a:rPr>
              <a:t>сценарии</a:t>
            </a:r>
          </a:p>
          <a:p>
            <a:endParaRPr lang="ru-RU" sz="1600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Робототехника</a:t>
            </a:r>
          </a:p>
          <a:p>
            <a:endParaRPr lang="ru-RU" sz="1600" dirty="0">
              <a:latin typeface="Open Sans Semibold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Open Sans Semibold"/>
              </a:rPr>
              <a:t>Моделирование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366406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157094-90A2-415F-AFE6-1BB9A284E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4948" y="393507"/>
            <a:ext cx="7110566" cy="828093"/>
          </a:xfrm>
        </p:spPr>
        <p:txBody>
          <a:bodyPr>
            <a:normAutofit/>
          </a:bodyPr>
          <a:lstStyle/>
          <a:p>
            <a:pPr algn="ctr"/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команды, координаторы для связи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68CBDA7-8407-47CC-BDBD-19A61472D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1660" y="1221600"/>
            <a:ext cx="7596843" cy="3798422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900" b="1" dirty="0" err="1">
                <a:latin typeface="Open Sans Semibold"/>
              </a:rPr>
              <a:t>Сталевская</a:t>
            </a:r>
            <a:r>
              <a:rPr lang="ru-RU" sz="1900" b="1" dirty="0">
                <a:latin typeface="Open Sans Semibold"/>
              </a:rPr>
              <a:t> Галина Григорьевна</a:t>
            </a:r>
            <a:r>
              <a:rPr lang="ru-RU" sz="1900" dirty="0">
                <a:latin typeface="Open Sans Semibold"/>
              </a:rPr>
              <a:t>, директор МОУ «Средняя школа №29» </a:t>
            </a:r>
          </a:p>
          <a:p>
            <a:r>
              <a:rPr lang="ru-RU" sz="1900" dirty="0">
                <a:latin typeface="Open Sans Semibold"/>
              </a:rPr>
              <a:t>тел. </a:t>
            </a:r>
            <a:r>
              <a:rPr lang="ru-RU" sz="1900" dirty="0" smtClean="0">
                <a:latin typeface="Open Sans Semibold"/>
              </a:rPr>
              <a:t>+79052990503</a:t>
            </a:r>
            <a:endParaRPr lang="ru-RU" sz="1900" dirty="0">
              <a:latin typeface="Open Sans Semibold"/>
            </a:endParaRPr>
          </a:p>
          <a:p>
            <a:r>
              <a:rPr lang="en-US" sz="1900" dirty="0">
                <a:latin typeface="Open Sans Semibold"/>
              </a:rPr>
              <a:t>E-mail </a:t>
            </a:r>
            <a:r>
              <a:rPr lang="en-US" sz="1900" dirty="0">
                <a:latin typeface="Open Sans Semibold"/>
                <a:hlinkClick r:id="rId2"/>
              </a:rPr>
              <a:t>stalevskaya-galina@yandex.ru</a:t>
            </a:r>
            <a:r>
              <a:rPr lang="en-US" sz="1900" dirty="0">
                <a:latin typeface="Open Sans Semibold"/>
              </a:rPr>
              <a:t> </a:t>
            </a:r>
            <a:endParaRPr lang="ru-RU" sz="1900" dirty="0">
              <a:latin typeface="Open Sans Semibold"/>
            </a:endParaRPr>
          </a:p>
          <a:p>
            <a:endParaRPr lang="ru-RU" sz="1900" dirty="0">
              <a:latin typeface="Open Sans Semibold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900" b="1" dirty="0" err="1">
                <a:latin typeface="Open Sans Semibold"/>
              </a:rPr>
              <a:t>Ансимова</a:t>
            </a:r>
            <a:r>
              <a:rPr lang="ru-RU" sz="1900" b="1" dirty="0">
                <a:latin typeface="Open Sans Semibold"/>
              </a:rPr>
              <a:t> Наталья Ивановна</a:t>
            </a:r>
            <a:r>
              <a:rPr lang="ru-RU" sz="1900" dirty="0">
                <a:latin typeface="Open Sans Semibold"/>
              </a:rPr>
              <a:t>, заместитель директора по воспитательной работе</a:t>
            </a:r>
            <a:endParaRPr lang="en-US" sz="1900" dirty="0">
              <a:latin typeface="Open Sans Semibold"/>
            </a:endParaRPr>
          </a:p>
          <a:p>
            <a:r>
              <a:rPr lang="ru-RU" sz="1900" dirty="0">
                <a:latin typeface="Open Sans Semibold"/>
              </a:rPr>
              <a:t>Тел. </a:t>
            </a:r>
            <a:r>
              <a:rPr lang="en-US" sz="1900" dirty="0">
                <a:latin typeface="Open Sans Semibold"/>
              </a:rPr>
              <a:t>+79214619216</a:t>
            </a:r>
            <a:r>
              <a:rPr lang="ru-RU" sz="1900" dirty="0">
                <a:latin typeface="Open Sans Semibold"/>
              </a:rPr>
              <a:t> </a:t>
            </a:r>
          </a:p>
          <a:p>
            <a:r>
              <a:rPr lang="en-US" sz="1900" dirty="0">
                <a:latin typeface="Open Sans Semibold"/>
              </a:rPr>
              <a:t>E-mail</a:t>
            </a:r>
            <a:r>
              <a:rPr lang="ru-RU" sz="1900" dirty="0">
                <a:latin typeface="Open Sans Semibold"/>
              </a:rPr>
              <a:t> </a:t>
            </a:r>
            <a:r>
              <a:rPr lang="en-US" sz="1900" dirty="0">
                <a:latin typeface="Open Sans Semibold"/>
                <a:hlinkClick r:id="rId3"/>
              </a:rPr>
              <a:t>natalya.politsovet@mail.ru</a:t>
            </a:r>
            <a:r>
              <a:rPr lang="en-US" sz="1900" dirty="0">
                <a:latin typeface="Open Sans Semibold"/>
              </a:rPr>
              <a:t> </a:t>
            </a:r>
            <a:endParaRPr lang="ru-RU" sz="1900" dirty="0">
              <a:latin typeface="Open Sans Semibold"/>
            </a:endParaRPr>
          </a:p>
          <a:p>
            <a:endParaRPr lang="ru-RU" sz="1900" dirty="0">
              <a:latin typeface="Open Sans Semibold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900" b="1" dirty="0">
                <a:latin typeface="Open Sans Semibold"/>
              </a:rPr>
              <a:t>Тарасова Ксения Вячеславовна</a:t>
            </a:r>
            <a:r>
              <a:rPr lang="ru-RU" sz="1900" dirty="0">
                <a:latin typeface="Open Sans Semibold"/>
              </a:rPr>
              <a:t>, педагог дополнительного образования.</a:t>
            </a:r>
            <a:endParaRPr lang="en-US" sz="1900" dirty="0">
              <a:latin typeface="Open Sans Semibold"/>
            </a:endParaRPr>
          </a:p>
          <a:p>
            <a:r>
              <a:rPr lang="ru-RU" sz="1900" dirty="0">
                <a:latin typeface="Open Sans Semibold"/>
              </a:rPr>
              <a:t>Тел. </a:t>
            </a:r>
            <a:r>
              <a:rPr lang="ru-RU" sz="1900" dirty="0" smtClean="0">
                <a:latin typeface="Open Sans Semibold"/>
              </a:rPr>
              <a:t>+7</a:t>
            </a:r>
            <a:r>
              <a:rPr lang="ru-RU" sz="1900" dirty="0" smtClean="0">
                <a:latin typeface="Open Sans Semibold"/>
              </a:rPr>
              <a:t>9114015858</a:t>
            </a:r>
            <a:endParaRPr lang="ru-RU" sz="1900" dirty="0">
              <a:latin typeface="Open Sans Semibold"/>
            </a:endParaRPr>
          </a:p>
          <a:p>
            <a:r>
              <a:rPr lang="en-US" sz="1900" dirty="0">
                <a:latin typeface="Open Sans Semibold"/>
                <a:hlinkClick r:id="rId4"/>
              </a:rPr>
              <a:t>senya-flyu@mail.ru</a:t>
            </a:r>
            <a:endParaRPr lang="ru-RU" sz="1900" dirty="0">
              <a:latin typeface="Open Sans Semibold"/>
            </a:endParaRPr>
          </a:p>
          <a:p>
            <a:endParaRPr lang="ru-RU" sz="1900" dirty="0">
              <a:latin typeface="Open Sans Semibold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900" b="1" dirty="0">
                <a:latin typeface="Open Sans Semibold"/>
              </a:rPr>
              <a:t>МОУ «Средняя школа №29»</a:t>
            </a:r>
          </a:p>
          <a:p>
            <a:r>
              <a:rPr lang="ru-RU" sz="1900" dirty="0">
                <a:latin typeface="Open Sans Semibold"/>
              </a:rPr>
              <a:t>Адрес:  185028 ,Республика Карелия, г. Петрозаводск, набережная </a:t>
            </a:r>
            <a:r>
              <a:rPr lang="ru-RU" sz="1900" dirty="0" err="1">
                <a:latin typeface="Open Sans Semibold"/>
              </a:rPr>
              <a:t>Варкауса</a:t>
            </a:r>
            <a:r>
              <a:rPr lang="ru-RU" sz="1900" dirty="0">
                <a:latin typeface="Open Sans Semibold"/>
              </a:rPr>
              <a:t>, д.5</a:t>
            </a:r>
          </a:p>
          <a:p>
            <a:r>
              <a:rPr lang="ru-RU" sz="1900" dirty="0">
                <a:latin typeface="Open Sans Semibold"/>
              </a:rPr>
              <a:t>Тел. 8(8142)332029</a:t>
            </a:r>
            <a:endParaRPr lang="en-US" sz="1900" dirty="0">
              <a:latin typeface="Open Sans Semibold"/>
            </a:endParaRPr>
          </a:p>
          <a:p>
            <a:r>
              <a:rPr lang="en-US" sz="1900" dirty="0">
                <a:latin typeface="Open Sans Semibold"/>
              </a:rPr>
              <a:t>E-mail</a:t>
            </a:r>
            <a:r>
              <a:rPr lang="ru-RU" sz="1900" dirty="0">
                <a:latin typeface="Open Sans Semibold"/>
              </a:rPr>
              <a:t>  </a:t>
            </a:r>
            <a:r>
              <a:rPr lang="en-US" sz="1900" dirty="0">
                <a:latin typeface="Open Sans Semibold"/>
                <a:hlinkClick r:id="rId5"/>
              </a:rPr>
              <a:t>sch29-ptz@yandex.ru</a:t>
            </a:r>
            <a:r>
              <a:rPr lang="en-US" sz="1900" dirty="0">
                <a:latin typeface="Open Sans Semibold"/>
              </a:rPr>
              <a:t> 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32FBA40-E6BC-4FB3-B094-896E25ECD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0D7AD6D-A128-4510-8FEE-800084E01B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0528" y="-236562"/>
            <a:ext cx="1692995" cy="176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7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МОФ20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ontrol xmlns="http://schemas.microsoft.com/VisualStudio/2011/storyboarding/control">
  <Id Name="c3dd6c66-2e05-4d33-9e0f-664cba477aa4" Revision="1" Stencil="System.MyShapes" StencilVersion="1.0"/>
</Control>
</file>

<file path=customXml/item2.xml><?xml version="1.0" encoding="utf-8"?>
<Control xmlns="http://schemas.microsoft.com/VisualStudio/2011/storyboarding/control">
  <Id Name="c3dd6c66-2e05-4d33-9e0f-664cba477aa4" Revision="1" Stencil="System.MyShapes" StencilVersion="1.0"/>
</Control>
</file>

<file path=customXml/itemProps1.xml><?xml version="1.0" encoding="utf-8"?>
<ds:datastoreItem xmlns:ds="http://schemas.openxmlformats.org/officeDocument/2006/customXml" ds:itemID="{5F449AF6-F624-45D8-A2A5-00D02B541F72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5AF39C9F-930B-4A50-9738-9CC92B4C5057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12854</TotalTime>
  <Words>464</Words>
  <Application>Microsoft Office PowerPoint</Application>
  <PresentationFormat>Экран (16:9)</PresentationFormat>
  <Paragraphs>73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Open Sans Semibold</vt:lpstr>
      <vt:lpstr>Wingdings</vt:lpstr>
      <vt:lpstr>Тема Office</vt:lpstr>
      <vt:lpstr>«Из опыта профориентационной работы           по созданию                                предпрофильных и профильных классов инженерно - железнодорожной направленности»</vt:lpstr>
      <vt:lpstr>Презентация PowerPoint</vt:lpstr>
      <vt:lpstr>Идеи реализации профориентационной деятельности </vt:lpstr>
      <vt:lpstr>Презентация PowerPoint</vt:lpstr>
      <vt:lpstr>Результаты профориентационной деятельности </vt:lpstr>
      <vt:lpstr>Позитивные изменения в области профориентационной деятельности ОУ</vt:lpstr>
      <vt:lpstr>Практическая значимость</vt:lpstr>
      <vt:lpstr>Состав команды, координаторы для связи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Елена Борисовна</dc:creator>
  <cp:lastModifiedBy>MamaevVV</cp:lastModifiedBy>
  <cp:revision>346</cp:revision>
  <cp:lastPrinted>2017-03-30T08:39:18Z</cp:lastPrinted>
  <dcterms:created xsi:type="dcterms:W3CDTF">2017-03-23T13:26:11Z</dcterms:created>
  <dcterms:modified xsi:type="dcterms:W3CDTF">2024-03-21T10:21:52Z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